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66" r:id="rId2"/>
    <p:sldMasterId id="2147483667" r:id="rId3"/>
  </p:sldMasterIdLst>
  <p:notesMasterIdLst>
    <p:notesMasterId r:id="rId18"/>
  </p:notesMasterIdLst>
  <p:handoutMasterIdLst>
    <p:handoutMasterId r:id="rId19"/>
  </p:handoutMasterIdLst>
  <p:sldIdLst>
    <p:sldId id="676" r:id="rId4"/>
    <p:sldId id="677" r:id="rId5"/>
    <p:sldId id="663" r:id="rId6"/>
    <p:sldId id="664" r:id="rId7"/>
    <p:sldId id="665" r:id="rId8"/>
    <p:sldId id="666" r:id="rId9"/>
    <p:sldId id="668" r:id="rId10"/>
    <p:sldId id="669" r:id="rId11"/>
    <p:sldId id="670" r:id="rId12"/>
    <p:sldId id="671" r:id="rId13"/>
    <p:sldId id="672" r:id="rId14"/>
    <p:sldId id="673" r:id="rId15"/>
    <p:sldId id="674" r:id="rId16"/>
    <p:sldId id="675" r:id="rId17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BFBFB"/>
    <a:srgbClr val="99CCFF"/>
    <a:srgbClr val="6699FF"/>
    <a:srgbClr val="3399FF"/>
    <a:srgbClr val="0099FF"/>
    <a:srgbClr val="C0C0C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9" autoAdjust="0"/>
    <p:restoredTop sz="81764" autoAdjust="0"/>
  </p:normalViewPr>
  <p:slideViewPr>
    <p:cSldViewPr>
      <p:cViewPr varScale="1">
        <p:scale>
          <a:sx n="96" d="100"/>
          <a:sy n="96" d="100"/>
        </p:scale>
        <p:origin x="-114" y="-42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CDCE2617-594D-49F4-A334-0E2E720F38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2E9CD7C2-8AD6-4BF1-8BFD-9471711101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1706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aike.baidu.com/view/8409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即时通信（</a:t>
            </a:r>
            <a:r>
              <a:rPr lang="en-US" altLang="zh-CN" smtClean="0">
                <a:ea typeface="宋体" charset="-122"/>
              </a:rPr>
              <a:t>IM</a:t>
            </a:r>
            <a:r>
              <a:rPr lang="zh-CN" altLang="en-US" smtClean="0">
                <a:ea typeface="宋体" charset="-122"/>
              </a:rPr>
              <a:t>）技术在学术界和产业界均引起极大的关注。</a:t>
            </a:r>
          </a:p>
          <a:p>
            <a:r>
              <a:rPr lang="en-US" altLang="zh-CN" smtClean="0">
                <a:ea typeface="宋体" charset="-122"/>
              </a:rPr>
              <a:t>IMPP</a:t>
            </a:r>
            <a:r>
              <a:rPr lang="zh-CN" altLang="en-US" smtClean="0">
                <a:ea typeface="宋体" charset="-122"/>
              </a:rPr>
              <a:t>工作组提出了相应的协议文档。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很多即时通信系统都是采用</a:t>
            </a:r>
            <a:r>
              <a:rPr lang="zh-CN" altLang="en-US" sz="1000" smtClean="0">
                <a:solidFill>
                  <a:srgbClr val="C00000"/>
                </a:solidFill>
                <a:ea typeface="宋体" charset="-122"/>
                <a:cs typeface="Times New Roman" pitchFamily="18" charset="0"/>
              </a:rPr>
              <a:t>服务提供商自己制定的即时通信协议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，各个公司制定的协议互相不兼容；如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MSNP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，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QQ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协议等。</a:t>
            </a:r>
          </a:p>
          <a:p>
            <a:pPr>
              <a:lnSpc>
                <a:spcPct val="130000"/>
              </a:lnSpc>
            </a:pPr>
            <a:r>
              <a:rPr lang="zh-CN" altLang="en-US" smtClean="0">
                <a:ea typeface="宋体" charset="-122"/>
              </a:rPr>
              <a:t>互联网工程任务组 </a:t>
            </a:r>
            <a:r>
              <a:rPr lang="pt-BR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IETF</a:t>
            </a:r>
            <a:r>
              <a:rPr lang="zh-CN" altLang="pt-BR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。 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），</a:t>
            </a:r>
            <a:r>
              <a:rPr lang="pt-BR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RFC3261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-</a:t>
            </a:r>
            <a:r>
              <a:rPr lang="pt-BR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3266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文档详细描述了</a:t>
            </a:r>
            <a:r>
              <a:rPr lang="pt-BR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SIP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协议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局域网上的视频会议标准协议</a:t>
            </a:r>
            <a:r>
              <a:rPr lang="en-US" altLang="zh-CN" smtClean="0">
                <a:ea typeface="宋体" charset="-122"/>
              </a:rPr>
              <a:t>——H.323 </a:t>
            </a:r>
            <a:r>
              <a:rPr lang="zh-CN" altLang="en-US" smtClean="0">
                <a:ea typeface="宋体" charset="-122"/>
              </a:rPr>
              <a:t>，</a:t>
            </a:r>
            <a:r>
              <a:rPr lang="en-US" altLang="zh-CN" smtClean="0">
                <a:ea typeface="宋体" charset="-122"/>
              </a:rPr>
              <a:t>IP</a:t>
            </a:r>
            <a:r>
              <a:rPr lang="zh-CN" altLang="en-US" smtClean="0">
                <a:ea typeface="宋体" charset="-122"/>
              </a:rPr>
              <a:t>电话。</a:t>
            </a:r>
          </a:p>
          <a:p>
            <a:r>
              <a:rPr lang="en-US" altLang="zh-CN" smtClean="0">
                <a:ea typeface="宋体" charset="-122"/>
              </a:rPr>
              <a:t>H.323</a:t>
            </a:r>
            <a:r>
              <a:rPr lang="zh-CN" altLang="en-US" smtClean="0">
                <a:ea typeface="宋体" charset="-122"/>
              </a:rPr>
              <a:t>和</a:t>
            </a:r>
            <a:r>
              <a:rPr lang="en-US" altLang="zh-CN" smtClean="0">
                <a:ea typeface="宋体" charset="-122"/>
              </a:rPr>
              <a:t>SIP</a:t>
            </a:r>
            <a:r>
              <a:rPr lang="zh-CN" altLang="en-US" smtClean="0">
                <a:ea typeface="宋体" charset="-122"/>
              </a:rPr>
              <a:t>分别是通信领域与</a:t>
            </a:r>
            <a:r>
              <a:rPr lang="zh-CN" altLang="en-US" smtClean="0">
                <a:ea typeface="宋体" charset="-122"/>
                <a:hlinkClick r:id="rId3"/>
              </a:rPr>
              <a:t>因特网</a:t>
            </a:r>
            <a:r>
              <a:rPr lang="zh-CN" altLang="en-US" smtClean="0">
                <a:ea typeface="宋体" charset="-122"/>
              </a:rPr>
              <a:t>两大阵营推出的协议。</a:t>
            </a:r>
            <a:r>
              <a:rPr lang="en-US" altLang="zh-CN" smtClean="0">
                <a:ea typeface="宋体" charset="-122"/>
              </a:rPr>
              <a:t>H.323</a:t>
            </a:r>
            <a:r>
              <a:rPr lang="zh-CN" altLang="en-US" smtClean="0">
                <a:ea typeface="宋体" charset="-122"/>
              </a:rPr>
              <a:t>企图把</a:t>
            </a:r>
            <a:r>
              <a:rPr lang="en-US" altLang="zh-CN" smtClean="0">
                <a:ea typeface="宋体" charset="-122"/>
              </a:rPr>
              <a:t>IP</a:t>
            </a:r>
            <a:r>
              <a:rPr lang="zh-CN" altLang="en-US" smtClean="0">
                <a:ea typeface="宋体" charset="-122"/>
              </a:rPr>
              <a:t>电话当作是众所周知的传统电话，只是传输方式发生了改变，由电路交换变成了分组交换。而</a:t>
            </a:r>
            <a:r>
              <a:rPr lang="en-US" altLang="zh-CN" smtClean="0">
                <a:ea typeface="宋体" charset="-122"/>
              </a:rPr>
              <a:t>SIP</a:t>
            </a:r>
            <a:r>
              <a:rPr lang="zh-CN" altLang="en-US" smtClean="0">
                <a:ea typeface="宋体" charset="-122"/>
              </a:rPr>
              <a:t>协议侧重于将</a:t>
            </a:r>
            <a:r>
              <a:rPr lang="en-US" altLang="zh-CN" smtClean="0">
                <a:ea typeface="宋体" charset="-122"/>
              </a:rPr>
              <a:t>IP</a:t>
            </a:r>
            <a:r>
              <a:rPr lang="zh-CN" altLang="en-US" smtClean="0">
                <a:ea typeface="宋体" charset="-122"/>
              </a:rPr>
              <a:t>电话作为因特网上的一个应用，较其它应用（如</a:t>
            </a:r>
            <a:r>
              <a:rPr lang="en-US" altLang="zh-CN" smtClean="0">
                <a:ea typeface="宋体" charset="-122"/>
              </a:rPr>
              <a:t>FTP</a:t>
            </a:r>
            <a:r>
              <a:rPr lang="zh-CN" altLang="en-US" smtClean="0">
                <a:ea typeface="宋体" charset="-122"/>
              </a:rPr>
              <a:t>，</a:t>
            </a:r>
            <a:r>
              <a:rPr lang="en-US" altLang="zh-CN" smtClean="0">
                <a:ea typeface="宋体" charset="-122"/>
                <a:hlinkClick r:id="rId4"/>
              </a:rPr>
              <a:t>E-mail</a:t>
            </a:r>
            <a:r>
              <a:rPr lang="zh-CN" altLang="en-US" smtClean="0">
                <a:ea typeface="宋体" charset="-122"/>
              </a:rPr>
              <a:t>等）增加了信令和</a:t>
            </a:r>
            <a:r>
              <a:rPr lang="en-US" altLang="zh-CN" smtClean="0">
                <a:ea typeface="宋体" charset="-122"/>
              </a:rPr>
              <a:t>QoS</a:t>
            </a:r>
            <a:r>
              <a:rPr lang="zh-CN" altLang="en-US" smtClean="0">
                <a:ea typeface="宋体" charset="-122"/>
              </a:rPr>
              <a:t>的要求，它们支持的业务基本相同，也都利用实时传输协议</a:t>
            </a:r>
            <a:r>
              <a:rPr lang="en-US" altLang="zh-CN" smtClean="0">
                <a:ea typeface="宋体" charset="-122"/>
              </a:rPr>
              <a:t>RTP</a:t>
            </a:r>
            <a:r>
              <a:rPr lang="zh-CN" altLang="en-US" smtClean="0">
                <a:ea typeface="宋体" charset="-122"/>
              </a:rPr>
              <a:t>作为媒体传输的协议。但</a:t>
            </a:r>
            <a:r>
              <a:rPr lang="en-US" altLang="zh-CN" smtClean="0">
                <a:ea typeface="宋体" charset="-122"/>
              </a:rPr>
              <a:t>H.323</a:t>
            </a:r>
            <a:r>
              <a:rPr lang="zh-CN" altLang="en-US" smtClean="0">
                <a:ea typeface="宋体" charset="-122"/>
              </a:rPr>
              <a:t>是一个相对复杂的协议。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用户代理客户的表现形式有多种，有些是运行在计算机上的软件，有些是嵌入到移动设备（例如笔记本计算机、</a:t>
            </a:r>
            <a:r>
              <a:rPr lang="pt-BR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PDA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或移动电话）的应用软件。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302</a:t>
            </a:r>
            <a:r>
              <a:rPr lang="zh-CN" altLang="en-US" smtClean="0">
                <a:ea typeface="宋体" charset="-122"/>
              </a:rPr>
              <a:t>：重定向应答报文；</a:t>
            </a:r>
            <a:r>
              <a:rPr lang="en-US" altLang="zh-CN" smtClean="0">
                <a:ea typeface="宋体" charset="-122"/>
              </a:rPr>
              <a:t>ACK</a:t>
            </a:r>
            <a:r>
              <a:rPr lang="zh-CN" altLang="en-US" smtClean="0">
                <a:ea typeface="宋体" charset="-122"/>
              </a:rPr>
              <a:t>：表示收到；</a:t>
            </a:r>
          </a:p>
          <a:p>
            <a:r>
              <a:rPr lang="en-US" altLang="zh-CN" smtClean="0">
                <a:ea typeface="宋体" charset="-122"/>
              </a:rPr>
              <a:t>10-12</a:t>
            </a:r>
            <a:r>
              <a:rPr lang="zh-CN" altLang="en-US" smtClean="0">
                <a:ea typeface="宋体" charset="-122"/>
              </a:rPr>
              <a:t>，</a:t>
            </a:r>
            <a:r>
              <a:rPr lang="en-US" altLang="zh-CN" smtClean="0">
                <a:ea typeface="宋体" charset="-122"/>
              </a:rPr>
              <a:t>180</a:t>
            </a:r>
            <a:r>
              <a:rPr lang="zh-CN" altLang="en-US" smtClean="0">
                <a:ea typeface="宋体" charset="-122"/>
              </a:rPr>
              <a:t>：接收到</a:t>
            </a:r>
            <a:r>
              <a:rPr lang="en-US" altLang="zh-CN" smtClean="0">
                <a:ea typeface="宋体" charset="-122"/>
              </a:rPr>
              <a:t>INVITE</a:t>
            </a:r>
            <a:r>
              <a:rPr lang="zh-CN" altLang="en-US" smtClean="0">
                <a:ea typeface="宋体" charset="-122"/>
              </a:rPr>
              <a:t>报文的确认</a:t>
            </a:r>
          </a:p>
          <a:p>
            <a:r>
              <a:rPr lang="en-US" altLang="zh-CN" smtClean="0">
                <a:ea typeface="宋体" charset="-122"/>
              </a:rPr>
              <a:t>SIP</a:t>
            </a:r>
            <a:r>
              <a:rPr lang="zh-CN" altLang="en-US" smtClean="0">
                <a:ea typeface="宋体" charset="-122"/>
              </a:rPr>
              <a:t>协议融合了互联网与蜂窝移动通信网的技术与应用，能够以</a:t>
            </a:r>
            <a:r>
              <a:rPr lang="en-US" altLang="zh-CN" smtClean="0">
                <a:ea typeface="宋体" charset="-122"/>
              </a:rPr>
              <a:t>P2P</a:t>
            </a:r>
            <a:r>
              <a:rPr lang="zh-CN" altLang="en-US" smtClean="0">
                <a:ea typeface="宋体" charset="-122"/>
              </a:rPr>
              <a:t>方式实现手机、固话、计算机、其他支持</a:t>
            </a:r>
            <a:r>
              <a:rPr lang="en-US" altLang="zh-CN" smtClean="0">
                <a:ea typeface="宋体" charset="-122"/>
              </a:rPr>
              <a:t>SIP</a:t>
            </a:r>
            <a:r>
              <a:rPr lang="zh-CN" altLang="en-US" smtClean="0">
                <a:ea typeface="宋体" charset="-122"/>
              </a:rPr>
              <a:t>协议的便携设备相互之间语音或视频的交互。</a:t>
            </a:r>
          </a:p>
          <a:p>
            <a:r>
              <a:rPr lang="en-US" altLang="zh-CN" smtClean="0">
                <a:ea typeface="宋体" charset="-122"/>
              </a:rPr>
              <a:t>SIP</a:t>
            </a:r>
            <a:r>
              <a:rPr lang="zh-CN" altLang="en-US" smtClean="0">
                <a:ea typeface="宋体" charset="-122"/>
              </a:rPr>
              <a:t>对通信业产生了巨大的影响。从事蜂窝技术的公司已经决定为了未来的应用，对</a:t>
            </a:r>
            <a:r>
              <a:rPr lang="en-US" altLang="zh-CN" smtClean="0">
                <a:ea typeface="宋体" charset="-122"/>
              </a:rPr>
              <a:t>SIP</a:t>
            </a:r>
            <a:r>
              <a:rPr lang="zh-CN" altLang="en-US" smtClean="0">
                <a:ea typeface="宋体" charset="-122"/>
              </a:rPr>
              <a:t>进行标准化。</a:t>
            </a:r>
            <a:r>
              <a:rPr lang="en-US" altLang="zh-CN" smtClean="0">
                <a:ea typeface="宋体" charset="-122"/>
              </a:rPr>
              <a:t>VoIP (Voice over IP)</a:t>
            </a:r>
            <a:r>
              <a:rPr lang="zh-CN" altLang="en-US" smtClean="0">
                <a:ea typeface="宋体" charset="-122"/>
              </a:rPr>
              <a:t>供应商、</a:t>
            </a:r>
            <a:r>
              <a:rPr lang="en-US" altLang="zh-CN" smtClean="0">
                <a:ea typeface="宋体" charset="-122"/>
              </a:rPr>
              <a:t>Internet</a:t>
            </a:r>
            <a:r>
              <a:rPr lang="zh-CN" altLang="en-US" smtClean="0">
                <a:ea typeface="宋体" charset="-122"/>
              </a:rPr>
              <a:t>电话和即时消息传递应用程序（例如，</a:t>
            </a:r>
            <a:r>
              <a:rPr lang="en-US" altLang="zh-CN" smtClean="0">
                <a:ea typeface="宋体" charset="-122"/>
              </a:rPr>
              <a:t>Microsoft MSN Messenger</a:t>
            </a:r>
            <a:r>
              <a:rPr lang="zh-CN" altLang="en-US" smtClean="0">
                <a:ea typeface="宋体" charset="-122"/>
              </a:rPr>
              <a:t>）都准备基于</a:t>
            </a:r>
            <a:r>
              <a:rPr lang="en-US" altLang="zh-CN" smtClean="0">
                <a:ea typeface="宋体" charset="-122"/>
              </a:rPr>
              <a:t>SIP</a:t>
            </a:r>
            <a:r>
              <a:rPr lang="zh-CN" altLang="en-US" smtClean="0">
                <a:ea typeface="宋体" charset="-122"/>
              </a:rPr>
              <a:t>进行标准化。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E826-0B6C-4858-B6FB-DD746634E4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DC4A-39E3-4C70-BA1B-A2BFEB5323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837E-71C4-4B40-BD88-E29A95163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A60D-0A45-4763-B5AA-9B8D949033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0C1B-4D41-4E43-A96B-27A80719A3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8A62-46D4-43BF-AC0D-6558AD59DA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B93F-58CA-480D-B33A-58F518CAD3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975A-D575-4BA4-B244-D2AE9C1C18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3980-17DA-4A86-B894-C4B0E4A754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544F-4A07-40AD-9B18-8F95EADFE1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A36D-37EF-49FF-B692-E0A66918A3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13475" y="4856163"/>
            <a:ext cx="289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>
              <a:defRPr/>
            </a:pPr>
            <a:fld id="{D510D78D-9C02-4C82-8006-AC298A90C6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ctrTitle" idx="4294967295"/>
          </p:nvPr>
        </p:nvSpPr>
        <p:spPr>
          <a:xfrm>
            <a:off x="2571750" y="2027238"/>
            <a:ext cx="5448300" cy="1046162"/>
          </a:xfrm>
        </p:spPr>
        <p:txBody>
          <a:bodyPr/>
          <a:lstStyle/>
          <a:p>
            <a:pPr eaLnBrk="1" hangingPunct="1"/>
            <a:r>
              <a:rPr lang="zh-CN" altLang="en-US" sz="400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sz="4000">
              <a:solidFill>
                <a:srgbClr val="003366"/>
              </a:solidFill>
            </a:endParaRPr>
          </a:p>
        </p:txBody>
      </p:sp>
      <p:sp>
        <p:nvSpPr>
          <p:cNvPr id="53251" name="副标题 2"/>
          <p:cNvSpPr>
            <a:spLocks noGrp="1"/>
          </p:cNvSpPr>
          <p:nvPr>
            <p:ph type="subTitle" idx="4294967295"/>
          </p:nvPr>
        </p:nvSpPr>
        <p:spPr>
          <a:xfrm>
            <a:off x="2428875" y="3630613"/>
            <a:ext cx="4914900" cy="10144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CN" altLang="en-US" sz="2800" b="1">
                <a:solidFill>
                  <a:srgbClr val="003366"/>
                </a:solidFill>
                <a:latin typeface="微软雅黑" pitchFamily="34" charset="-122"/>
              </a:rPr>
              <a:t>王宇新</a:t>
            </a:r>
          </a:p>
          <a:p>
            <a:pPr marL="0" indent="0" algn="ctr" eaLnBrk="1" hangingPunct="1">
              <a:buFontTx/>
              <a:buNone/>
            </a:pPr>
            <a:r>
              <a:rPr lang="zh-CN" altLang="en-US" sz="2800" b="1">
                <a:solidFill>
                  <a:srgbClr val="003366"/>
                </a:solidFill>
                <a:latin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 idx="4294967295"/>
          </p:nvPr>
        </p:nvSpPr>
        <p:spPr>
          <a:xfrm>
            <a:off x="477838" y="885825"/>
            <a:ext cx="6110287" cy="750888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代理服务器的两种状态</a:t>
            </a:r>
          </a:p>
        </p:txBody>
      </p:sp>
      <p:sp>
        <p:nvSpPr>
          <p:cNvPr id="39938" name="内容占位符 2"/>
          <p:cNvSpPr>
            <a:spLocks noGrp="1"/>
          </p:cNvSpPr>
          <p:nvPr>
            <p:ph idx="4294967295"/>
          </p:nvPr>
        </p:nvSpPr>
        <p:spPr>
          <a:xfrm>
            <a:off x="179388" y="1785938"/>
            <a:ext cx="5976937" cy="1938337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有状态代理服务器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保存接收到的用户代理接入请求、回送的响应，以及转发的请求信息；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无状态代理服务器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在转发请求信息之后不保留状态信息。</a:t>
            </a: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 idx="4294967295"/>
          </p:nvPr>
        </p:nvSpPr>
        <p:spPr>
          <a:xfrm>
            <a:off x="684213" y="885825"/>
            <a:ext cx="7386637" cy="750888"/>
          </a:xfrm>
        </p:spPr>
        <p:txBody>
          <a:bodyPr/>
          <a:lstStyle/>
          <a:p>
            <a:pPr algn="l"/>
            <a:r>
              <a:rPr lang="pt-BR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协议要求的地址格式</a:t>
            </a:r>
          </a:p>
        </p:txBody>
      </p:sp>
      <p:sp>
        <p:nvSpPr>
          <p:cNvPr id="40962" name="内容占位符 2"/>
          <p:cNvSpPr>
            <a:spLocks noGrp="1"/>
          </p:cNvSpPr>
          <p:nvPr>
            <p:ph idx="4294967295"/>
          </p:nvPr>
        </p:nvSpPr>
        <p:spPr>
          <a:xfrm>
            <a:off x="395288" y="1997075"/>
            <a:ext cx="5905500" cy="26638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电话号码</a:t>
            </a:r>
            <a:r>
              <a:rPr lang="pt-BR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sip:wangyuxin@0411-84708XXX</a:t>
            </a:r>
            <a:endParaRPr lang="zh-CN" altLang="en-US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IPv4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地址</a:t>
            </a:r>
            <a:r>
              <a:rPr 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 sip:wangyuxin@202.118.66.6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电子邮件地址</a:t>
            </a:r>
            <a:r>
              <a:rPr lang="pt-BR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sip:wangyuxin@dlut.edu.cn</a:t>
            </a:r>
            <a:endParaRPr lang="zh-CN" altLang="en-US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zh-CN" altLang="en-US" sz="2000" b="1">
              <a:solidFill>
                <a:srgbClr val="2D2D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 idx="4294967295"/>
          </p:nvPr>
        </p:nvSpPr>
        <p:spPr>
          <a:xfrm>
            <a:off x="323850" y="706438"/>
            <a:ext cx="7386638" cy="569912"/>
          </a:xfrm>
        </p:spPr>
        <p:txBody>
          <a:bodyPr/>
          <a:lstStyle/>
          <a:p>
            <a:pPr algn="l"/>
            <a:r>
              <a:rPr lang="pt-BR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协议的报文格式</a:t>
            </a:r>
          </a:p>
        </p:txBody>
      </p:sp>
      <p:sp>
        <p:nvSpPr>
          <p:cNvPr id="41986" name="内容占位符 2"/>
          <p:cNvSpPr>
            <a:spLocks noGrp="1"/>
          </p:cNvSpPr>
          <p:nvPr>
            <p:ph idx="4294967295"/>
          </p:nvPr>
        </p:nvSpPr>
        <p:spPr>
          <a:xfrm>
            <a:off x="250825" y="1203325"/>
            <a:ext cx="7772400" cy="504825"/>
          </a:xfrm>
        </p:spPr>
        <p:txBody>
          <a:bodyPr/>
          <a:lstStyle/>
          <a:p>
            <a:pPr>
              <a:buFontTx/>
              <a:buNone/>
            </a:pP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SIP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请求报文名称及意义</a:t>
            </a: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113714" name="Group 50"/>
          <p:cNvGraphicFramePr>
            <a:graphicFrameLocks noGrp="1"/>
          </p:cNvGraphicFramePr>
          <p:nvPr/>
        </p:nvGraphicFramePr>
        <p:xfrm>
          <a:off x="179388" y="1709738"/>
          <a:ext cx="6626225" cy="3095625"/>
        </p:xfrm>
        <a:graphic>
          <a:graphicData uri="http://schemas.openxmlformats.org/drawingml/2006/table">
            <a:tbl>
              <a:tblPr/>
              <a:tblGrid>
                <a:gridCol w="1214437"/>
                <a:gridCol w="5411788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报文名称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意义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INVITE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邀请用户或服务器参加一个会话，启动会话连接的建立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ACK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用户或服务器同意参加一个会话，确认会话建立的建立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CANCEL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取消即将发生的会话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BYE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终止会话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INFO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传送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PSTN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电话信令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OPTIONS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</a:rPr>
                        <a:t>查询一个服务器的能力；如果代理服务器确定能够与用户建立会话连接则应答；如果是注册服务器或重定向服务器则只需要转发该报文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 idx="4294967295"/>
          </p:nvPr>
        </p:nvSpPr>
        <p:spPr>
          <a:xfrm>
            <a:off x="250825" y="741363"/>
            <a:ext cx="4679950" cy="750887"/>
          </a:xfrm>
        </p:spPr>
        <p:txBody>
          <a:bodyPr/>
          <a:lstStyle/>
          <a:p>
            <a:pPr algn="l"/>
            <a:r>
              <a:rPr lang="pt-BR" altLang="zh-CN" sz="2000" b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zh-CN" altLang="en-US" sz="2000" b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应答报文状态码的范围及意义</a:t>
            </a:r>
          </a:p>
        </p:txBody>
      </p:sp>
      <p:graphicFrame>
        <p:nvGraphicFramePr>
          <p:cNvPr id="43040" name="Group 32"/>
          <p:cNvGraphicFramePr>
            <a:graphicFrameLocks noGrp="1"/>
          </p:cNvGraphicFramePr>
          <p:nvPr>
            <p:ph idx="4294967295"/>
          </p:nvPr>
        </p:nvGraphicFramePr>
        <p:xfrm>
          <a:off x="323850" y="1492250"/>
          <a:ext cx="5832475" cy="3200400"/>
        </p:xfrm>
        <a:graphic>
          <a:graphicData uri="http://schemas.openxmlformats.org/drawingml/2006/table">
            <a:tbl>
              <a:tblPr/>
              <a:tblGrid>
                <a:gridCol w="2857500"/>
                <a:gridCol w="29749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状态码的范围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意义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100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199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临时的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200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299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成功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300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399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重定向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400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499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客户端错误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500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599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服务器端错误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600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pt-BR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699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失败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title" idx="4294967295"/>
          </p:nvPr>
        </p:nvSpPr>
        <p:spPr>
          <a:xfrm>
            <a:off x="995363" y="4768850"/>
            <a:ext cx="6672262" cy="376238"/>
          </a:xfrm>
        </p:spPr>
        <p:txBody>
          <a:bodyPr/>
          <a:lstStyle/>
          <a:p>
            <a:pPr algn="l"/>
            <a:r>
              <a:rPr lang="pt-BR" altLang="zh-CN" sz="2000" b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zh-CN" altLang="en-US" sz="2000" b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通过代理服务器建立会话连接的过程</a:t>
            </a:r>
          </a:p>
        </p:txBody>
      </p:sp>
      <p:pic>
        <p:nvPicPr>
          <p:cNvPr id="4403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15988"/>
            <a:ext cx="6192838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179388" y="915988"/>
            <a:ext cx="6902450" cy="215900"/>
            <a:chOff x="113" y="441"/>
            <a:chExt cx="4348" cy="136"/>
          </a:xfrm>
        </p:grpSpPr>
        <p:pic>
          <p:nvPicPr>
            <p:cNvPr id="4403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4" y="441"/>
              <a:ext cx="81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2" y="486"/>
              <a:ext cx="81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5" y="441"/>
              <a:ext cx="81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2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1" y="441"/>
              <a:ext cx="81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3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442"/>
              <a:ext cx="81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38" name="标题 1"/>
          <p:cNvSpPr>
            <a:spLocks/>
          </p:cNvSpPr>
          <p:nvPr/>
        </p:nvSpPr>
        <p:spPr bwMode="auto">
          <a:xfrm>
            <a:off x="107950" y="700088"/>
            <a:ext cx="66722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pt-BR" sz="1600" u="none">
                <a:solidFill>
                  <a:srgbClr val="1A3868"/>
                </a:solidFill>
              </a:rPr>
              <a:t>主叫方       </a:t>
            </a:r>
            <a:r>
              <a:rPr lang="pt-BR" altLang="zh-CN" sz="1600" u="none">
                <a:solidFill>
                  <a:srgbClr val="1A3868"/>
                </a:solidFill>
              </a:rPr>
              <a:t>SIP</a:t>
            </a:r>
            <a:r>
              <a:rPr lang="zh-CN" altLang="pt-BR" sz="1600" u="none">
                <a:solidFill>
                  <a:srgbClr val="1A3868"/>
                </a:solidFill>
              </a:rPr>
              <a:t>代理服务器    </a:t>
            </a:r>
            <a:r>
              <a:rPr lang="pt-BR" altLang="zh-CN" sz="1600" u="none">
                <a:solidFill>
                  <a:srgbClr val="1A3868"/>
                </a:solidFill>
              </a:rPr>
              <a:t>SIP</a:t>
            </a:r>
            <a:r>
              <a:rPr lang="zh-CN" altLang="pt-BR" sz="1600" u="none">
                <a:solidFill>
                  <a:srgbClr val="1A3868"/>
                </a:solidFill>
              </a:rPr>
              <a:t>重定向服务器  </a:t>
            </a:r>
            <a:r>
              <a:rPr lang="pt-BR" altLang="zh-CN" sz="1600" u="none">
                <a:solidFill>
                  <a:srgbClr val="1A3868"/>
                </a:solidFill>
              </a:rPr>
              <a:t>SIP</a:t>
            </a:r>
            <a:r>
              <a:rPr lang="zh-CN" altLang="pt-BR" sz="1600" u="none">
                <a:solidFill>
                  <a:srgbClr val="1A3868"/>
                </a:solidFill>
              </a:rPr>
              <a:t>注册服务器      被叫方</a:t>
            </a:r>
            <a:endParaRPr lang="zh-CN" altLang="en-US" sz="1600" u="none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2"/>
          <p:cNvSpPr>
            <a:spLocks noChangeArrowheads="1"/>
          </p:cNvSpPr>
          <p:nvPr/>
        </p:nvSpPr>
        <p:spPr bwMode="auto">
          <a:xfrm>
            <a:off x="500063" y="1511300"/>
            <a:ext cx="52149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  <a:t>第四章    应用层协议</a:t>
            </a:r>
            <a:b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</a:br>
            <a: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  <a:t>与应用系统设计方法 </a:t>
            </a:r>
            <a:endParaRPr lang="en-US" altLang="zh-CN" u="none">
              <a:solidFill>
                <a:srgbClr val="194D19"/>
              </a:solidFill>
              <a:latin typeface="华文新魏" pitchFamily="2" charset="-122"/>
            </a:endParaRPr>
          </a:p>
          <a:p>
            <a:pPr algn="ctr"/>
            <a:endParaRPr lang="en-US" altLang="zh-CN" sz="1400" u="none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u="none">
                <a:solidFill>
                  <a:srgbClr val="002060"/>
                </a:solidFill>
              </a:rPr>
              <a:t>第八节 即时通信与</a:t>
            </a:r>
            <a:r>
              <a:rPr lang="en-US" altLang="zh-CN" sz="2400" u="none">
                <a:solidFill>
                  <a:srgbClr val="002060"/>
                </a:solidFill>
              </a:rPr>
              <a:t>SIP</a:t>
            </a:r>
            <a:r>
              <a:rPr lang="zh-CN" altLang="en-US" sz="2400" u="none">
                <a:solidFill>
                  <a:srgbClr val="002060"/>
                </a:solidFill>
              </a:rPr>
              <a:t>协议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 idx="4294967295"/>
          </p:nvPr>
        </p:nvSpPr>
        <p:spPr>
          <a:xfrm>
            <a:off x="395288" y="773113"/>
            <a:ext cx="5761037" cy="1446212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altLang="zh-CN" sz="2000" b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RFC2778</a:t>
            </a:r>
            <a:r>
              <a:rPr lang="zh-CN" altLang="en-US" sz="2000" b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定义的即时通信系统除了要提供实时信息交换、状态跟踪能力之外，还增加了：</a:t>
            </a:r>
          </a:p>
        </p:txBody>
      </p:sp>
      <p:sp>
        <p:nvSpPr>
          <p:cNvPr id="31746" name="内容占位符 2"/>
          <p:cNvSpPr>
            <a:spLocks noGrp="1"/>
          </p:cNvSpPr>
          <p:nvPr>
            <p:ph sz="half" idx="4294967295"/>
          </p:nvPr>
        </p:nvSpPr>
        <p:spPr>
          <a:xfrm>
            <a:off x="395288" y="2284413"/>
            <a:ext cx="2376487" cy="2430462"/>
          </a:xfrm>
        </p:spPr>
        <p:txBody>
          <a:bodyPr/>
          <a:lstStyle/>
          <a:p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音频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视频聊天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应用共享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文件传输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文件共享</a:t>
            </a:r>
          </a:p>
        </p:txBody>
      </p:sp>
      <p:sp>
        <p:nvSpPr>
          <p:cNvPr id="31747" name="内容占位符 3"/>
          <p:cNvSpPr>
            <a:spLocks noGrp="1"/>
          </p:cNvSpPr>
          <p:nvPr>
            <p:ph sz="half" idx="4294967295"/>
          </p:nvPr>
        </p:nvSpPr>
        <p:spPr>
          <a:xfrm>
            <a:off x="2916238" y="2284413"/>
            <a:ext cx="2592387" cy="2430462"/>
          </a:xfrm>
        </p:spPr>
        <p:txBody>
          <a:bodyPr/>
          <a:lstStyle/>
          <a:p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游戏邀请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远程助理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白板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 idx="4294967295"/>
          </p:nvPr>
        </p:nvSpPr>
        <p:spPr>
          <a:xfrm>
            <a:off x="468313" y="652463"/>
            <a:ext cx="7386637" cy="911225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一、即时通信工作模型的类型</a:t>
            </a:r>
          </a:p>
        </p:txBody>
      </p:sp>
      <p:sp>
        <p:nvSpPr>
          <p:cNvPr id="32770" name="内容占位符 2"/>
          <p:cNvSpPr>
            <a:spLocks noGrp="1"/>
          </p:cNvSpPr>
          <p:nvPr>
            <p:ph idx="4294967295"/>
          </p:nvPr>
        </p:nvSpPr>
        <p:spPr>
          <a:xfrm>
            <a:off x="611188" y="1852613"/>
            <a:ext cx="4105275" cy="1728787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即时通信工作模型可以分为：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在线的对等通信方式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离线的中转通信方式</a:t>
            </a:r>
          </a:p>
          <a:p>
            <a:endParaRPr lang="zh-CN" altLang="en-US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8" name="Object 1"/>
          <p:cNvGraphicFramePr>
            <a:graphicFrameLocks noChangeAspect="1"/>
          </p:cNvGraphicFramePr>
          <p:nvPr/>
        </p:nvGraphicFramePr>
        <p:xfrm>
          <a:off x="2484438" y="1346200"/>
          <a:ext cx="4659312" cy="3746500"/>
        </p:xfrm>
        <a:graphic>
          <a:graphicData uri="http://schemas.openxmlformats.org/presentationml/2006/ole">
            <p:oleObj spid="_x0000_s33798" name="Visio" r:id="rId3" imgW="3640836" imgH="2926842" progId="Visio.Drawing.11">
              <p:embed/>
            </p:oleObj>
          </a:graphicData>
        </a:graphic>
      </p:graphicFrame>
      <p:sp>
        <p:nvSpPr>
          <p:cNvPr id="33799" name="标题 1"/>
          <p:cNvSpPr>
            <a:spLocks noGrp="1"/>
          </p:cNvSpPr>
          <p:nvPr>
            <p:ph type="title" idx="4294967295"/>
          </p:nvPr>
        </p:nvSpPr>
        <p:spPr>
          <a:xfrm>
            <a:off x="250825" y="793750"/>
            <a:ext cx="5578475" cy="482600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典型即时通信系统</a:t>
            </a:r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QQ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的通信过程</a:t>
            </a:r>
          </a:p>
        </p:txBody>
      </p:sp>
      <p:sp>
        <p:nvSpPr>
          <p:cNvPr id="338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33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323850" y="1933575"/>
            <a:ext cx="23352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集中式的</a:t>
            </a:r>
            <a:r>
              <a:rPr lang="en-US" altLang="zh-CN" sz="2000" b="0" u="none">
                <a:solidFill>
                  <a:srgbClr val="1A3868"/>
                </a:solidFill>
              </a:rPr>
              <a:t>P2P</a:t>
            </a:r>
            <a:r>
              <a:rPr lang="zh-CN" altLang="en-US" sz="2000" b="0" u="none">
                <a:solidFill>
                  <a:srgbClr val="1A3868"/>
                </a:solidFill>
              </a:rPr>
              <a:t>结构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133350" y="3775075"/>
            <a:ext cx="26384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在线实时对等通信</a:t>
            </a:r>
            <a:r>
              <a:rPr lang="en-US" altLang="zh-CN" sz="2000" b="0" u="none">
                <a:solidFill>
                  <a:srgbClr val="1A3868"/>
                </a:solidFill>
              </a:rPr>
              <a:t>→</a:t>
            </a:r>
            <a:endParaRPr lang="zh-CN" altLang="en-US" sz="2000" b="0" u="none">
              <a:solidFill>
                <a:srgbClr val="1A3868"/>
              </a:solidFill>
            </a:endParaRPr>
          </a:p>
        </p:txBody>
      </p:sp>
      <p:sp>
        <p:nvSpPr>
          <p:cNvPr id="33805" name="内容占位符 2"/>
          <p:cNvSpPr txBox="1">
            <a:spLocks/>
          </p:cNvSpPr>
          <p:nvPr/>
        </p:nvSpPr>
        <p:spPr bwMode="auto">
          <a:xfrm>
            <a:off x="361950" y="4448175"/>
            <a:ext cx="22367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zh-CN" altLang="en-US" sz="2000" b="0" u="none">
                <a:solidFill>
                  <a:srgbClr val="1A3868"/>
                </a:solidFill>
              </a:rPr>
              <a:t>离线的中转通信</a:t>
            </a:r>
            <a:r>
              <a:rPr lang="en-US" altLang="zh-CN" sz="2000" b="0" u="none">
                <a:solidFill>
                  <a:srgbClr val="1A3868"/>
                </a:solidFill>
              </a:rPr>
              <a:t>→</a:t>
            </a:r>
            <a:endParaRPr lang="zh-CN" altLang="en-US" sz="2000" b="0" u="none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38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 idx="4294967295"/>
          </p:nvPr>
        </p:nvSpPr>
        <p:spPr>
          <a:xfrm>
            <a:off x="309563" y="741363"/>
            <a:ext cx="6110287" cy="750887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二、</a:t>
            </a:r>
            <a:r>
              <a:rPr lang="pt-BR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协议的基本内容</a:t>
            </a:r>
          </a:p>
        </p:txBody>
      </p:sp>
      <p:sp>
        <p:nvSpPr>
          <p:cNvPr id="34818" name="内容占位符 2"/>
          <p:cNvSpPr>
            <a:spLocks noGrp="1"/>
          </p:cNvSpPr>
          <p:nvPr>
            <p:ph idx="4294967295"/>
          </p:nvPr>
        </p:nvSpPr>
        <p:spPr>
          <a:xfrm>
            <a:off x="250825" y="1492250"/>
            <a:ext cx="5834063" cy="2946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1999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年，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IETF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提出了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会话初始化协议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session initiation protocol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zh-CN" altLang="pt-BR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）， </a:t>
            </a:r>
            <a:r>
              <a:rPr lang="pt-BR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会话</a:t>
            </a:r>
            <a:r>
              <a:rPr lang="pt-BR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是指用户之间的数据传输；</a:t>
            </a:r>
          </a:p>
          <a:p>
            <a:pPr>
              <a:lnSpc>
                <a:spcPct val="130000"/>
              </a:lnSpc>
            </a:pP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是在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应用层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实现即时通信的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控制信令协议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，用于创建、修改和终止会话；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在传输层，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协议可以使用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UDP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或流控制传输协议（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SCTP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）。</a:t>
            </a: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 idx="4294967295"/>
          </p:nvPr>
        </p:nvSpPr>
        <p:spPr>
          <a:xfrm>
            <a:off x="468313" y="725488"/>
            <a:ext cx="7386637" cy="695325"/>
          </a:xfrm>
        </p:spPr>
        <p:txBody>
          <a:bodyPr/>
          <a:lstStyle/>
          <a:p>
            <a:pPr algn="l"/>
            <a:r>
              <a:rPr lang="pt-BR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SIP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协议的的特点（与</a:t>
            </a:r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H.323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相比）</a:t>
            </a:r>
          </a:p>
        </p:txBody>
      </p:sp>
      <p:sp>
        <p:nvSpPr>
          <p:cNvPr id="36866" name="内容占位符 2"/>
          <p:cNvSpPr>
            <a:spLocks noGrp="1"/>
          </p:cNvSpPr>
          <p:nvPr>
            <p:ph idx="4294967295"/>
          </p:nvPr>
        </p:nvSpPr>
        <p:spPr>
          <a:xfrm>
            <a:off x="395288" y="1376363"/>
            <a:ext cx="5945187" cy="328453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协议简洁，效率高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网络电话作为新的互联网应用</a:t>
            </a:r>
            <a:endParaRPr lang="en-US" altLang="zh-CN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采用客户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服务器工作模式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用户代理与网络服务器（</a:t>
            </a:r>
            <a:r>
              <a:rPr lang="en-US" altLang="zh-CN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种）</a:t>
            </a:r>
            <a:endParaRPr lang="en-US" altLang="zh-CN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代理服务器、注册服务器与重定向服务器</a:t>
            </a:r>
            <a:endParaRPr lang="en-US" altLang="zh-CN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地址灵活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电话号码、</a:t>
            </a:r>
            <a:r>
              <a:rPr lang="en-US" altLang="zh-CN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IPv4</a:t>
            </a:r>
            <a:r>
              <a:rPr lang="zh-CN" altLang="en-US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地址、电子邮件地址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 idx="4294967295"/>
          </p:nvPr>
        </p:nvSpPr>
        <p:spPr>
          <a:xfrm>
            <a:off x="684213" y="669925"/>
            <a:ext cx="7386637" cy="750888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采用了客户</a:t>
            </a:r>
            <a:r>
              <a:rPr lang="pt-BR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服务器工作模式</a:t>
            </a:r>
          </a:p>
        </p:txBody>
      </p:sp>
      <p:sp>
        <p:nvSpPr>
          <p:cNvPr id="37890" name="内容占位符 2"/>
          <p:cNvSpPr>
            <a:spLocks noGrp="1"/>
          </p:cNvSpPr>
          <p:nvPr>
            <p:ph idx="4294967295"/>
          </p:nvPr>
        </p:nvSpPr>
        <p:spPr>
          <a:xfrm>
            <a:off x="685800" y="1606550"/>
            <a:ext cx="4965700" cy="3125788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定义了两种构件：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用户代理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网络服务器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zh-CN" altLang="en-US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定义了两种代理服务器的状态：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有状态代理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无状态代理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 idx="4294967295"/>
          </p:nvPr>
        </p:nvSpPr>
        <p:spPr>
          <a:xfrm>
            <a:off x="549275" y="830263"/>
            <a:ext cx="6110288" cy="590550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用户代理</a:t>
            </a:r>
          </a:p>
        </p:txBody>
      </p:sp>
      <p:sp>
        <p:nvSpPr>
          <p:cNvPr id="38914" name="内容占位符 2"/>
          <p:cNvSpPr>
            <a:spLocks noGrp="1"/>
          </p:cNvSpPr>
          <p:nvPr>
            <p:ph idx="4294967295"/>
          </p:nvPr>
        </p:nvSpPr>
        <p:spPr>
          <a:xfrm>
            <a:off x="323850" y="1663700"/>
            <a:ext cx="6048375" cy="30686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用户代理包括</a:t>
            </a:r>
            <a:r>
              <a:rPr lang="pt-BR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个程序：</a:t>
            </a:r>
          </a:p>
          <a:p>
            <a:pPr lvl="1">
              <a:lnSpc>
                <a:spcPct val="130000"/>
              </a:lnSpc>
            </a:pPr>
            <a:r>
              <a:rPr lang="zh-CN" alt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用户代理客户</a:t>
            </a:r>
            <a:r>
              <a:rPr lang="zh-CN" altLang="en-US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与</a:t>
            </a:r>
            <a:r>
              <a:rPr lang="zh-CN" alt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用户代理服务器</a:t>
            </a:r>
            <a:r>
              <a:rPr lang="zh-CN" altLang="en-US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用户代理客户发起呼叫，而用户代理服务器则接受呼叫；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6比9模版">
  <a:themeElements>
    <a:clrScheme name="1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16比9模版">
  <a:themeElements>
    <a:clrScheme name="2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2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2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16比9模版">
  <a:themeElements>
    <a:clrScheme name="3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3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3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16比9模版</Template>
  <TotalTime>8485</TotalTime>
  <Words>1307</Words>
  <Application>Microsoft Office PowerPoint</Application>
  <PresentationFormat>自定义</PresentationFormat>
  <Paragraphs>138</Paragraphs>
  <Slides>14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Times New Roman</vt:lpstr>
      <vt:lpstr>微软雅黑</vt:lpstr>
      <vt:lpstr>Arial</vt:lpstr>
      <vt:lpstr>Constantia</vt:lpstr>
      <vt:lpstr>宋体</vt:lpstr>
      <vt:lpstr>华文新魏</vt:lpstr>
      <vt:lpstr>Gulim</vt:lpstr>
      <vt:lpstr>Copperplate Gothic Bold</vt:lpstr>
      <vt:lpstr>Wingdings</vt:lpstr>
      <vt:lpstr>1_16比9模版</vt:lpstr>
      <vt:lpstr>2_16比9模版</vt:lpstr>
      <vt:lpstr>3_16比9模版</vt:lpstr>
      <vt:lpstr>Visio</vt:lpstr>
      <vt:lpstr>计算机网络技术</vt:lpstr>
      <vt:lpstr>幻灯片 2</vt:lpstr>
      <vt:lpstr>RFC2778定义的即时通信系统除了要提供实时信息交换、状态跟踪能力之外，还增加了：</vt:lpstr>
      <vt:lpstr>一、即时通信工作模型的类型</vt:lpstr>
      <vt:lpstr>典型即时通信系统QQ的通信过程</vt:lpstr>
      <vt:lpstr>二、SIP协议的基本内容</vt:lpstr>
      <vt:lpstr>SIP协议的的特点（与H.323相比）</vt:lpstr>
      <vt:lpstr>采用了客户/服务器工作模式</vt:lpstr>
      <vt:lpstr>用户代理</vt:lpstr>
      <vt:lpstr>代理服务器的两种状态</vt:lpstr>
      <vt:lpstr>SIP协议要求的地址格式</vt:lpstr>
      <vt:lpstr>SIP协议的报文格式</vt:lpstr>
      <vt:lpstr>SIP应答报文状态码的范围及意义</vt:lpstr>
      <vt:lpstr>SIP通过代理服务器建立会话连接的过程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WYX</cp:lastModifiedBy>
  <cp:revision>1027</cp:revision>
  <cp:lastPrinted>1999-06-03T07:41:47Z</cp:lastPrinted>
  <dcterms:created xsi:type="dcterms:W3CDTF">1999-05-31T06:37:31Z</dcterms:created>
  <dcterms:modified xsi:type="dcterms:W3CDTF">2014-05-05T08:52:24Z</dcterms:modified>
</cp:coreProperties>
</file>